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17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74" r:id="rId10"/>
    <p:sldId id="672" r:id="rId11"/>
    <p:sldId id="566" r:id="rId12"/>
    <p:sldId id="565" r:id="rId13"/>
    <p:sldId id="499" r:id="rId14"/>
    <p:sldId id="508" r:id="rId15"/>
    <p:sldId id="520" r:id="rId16"/>
    <p:sldId id="575" r:id="rId17"/>
    <p:sldId id="557" r:id="rId18"/>
    <p:sldId id="666" r:id="rId19"/>
    <p:sldId id="667" r:id="rId20"/>
    <p:sldId id="681" r:id="rId21"/>
    <p:sldId id="668" r:id="rId22"/>
    <p:sldId id="669" r:id="rId23"/>
    <p:sldId id="670" r:id="rId24"/>
    <p:sldId id="569" r:id="rId25"/>
    <p:sldId id="671" r:id="rId26"/>
    <p:sldId id="584" r:id="rId27"/>
    <p:sldId id="509" r:id="rId28"/>
    <p:sldId id="662" r:id="rId29"/>
    <p:sldId id="578" r:id="rId30"/>
    <p:sldId id="510" r:id="rId31"/>
    <p:sldId id="663" r:id="rId32"/>
    <p:sldId id="549" r:id="rId33"/>
    <p:sldId id="577" r:id="rId34"/>
    <p:sldId id="572" r:id="rId35"/>
    <p:sldId id="583" r:id="rId36"/>
    <p:sldId id="598" r:id="rId37"/>
    <p:sldId id="587" r:id="rId38"/>
    <p:sldId id="591" r:id="rId39"/>
    <p:sldId id="590" r:id="rId40"/>
    <p:sldId id="588" r:id="rId41"/>
    <p:sldId id="589" r:id="rId42"/>
    <p:sldId id="639" r:id="rId43"/>
    <p:sldId id="592" r:id="rId44"/>
    <p:sldId id="594" r:id="rId45"/>
    <p:sldId id="593" r:id="rId46"/>
    <p:sldId id="596" r:id="rId47"/>
    <p:sldId id="597" r:id="rId48"/>
    <p:sldId id="585" r:id="rId49"/>
    <p:sldId id="582" r:id="rId50"/>
    <p:sldId id="551" r:id="rId51"/>
    <p:sldId id="552" r:id="rId52"/>
    <p:sldId id="599" r:id="rId53"/>
    <p:sldId id="600" r:id="rId54"/>
    <p:sldId id="601" r:id="rId55"/>
    <p:sldId id="553" r:id="rId56"/>
    <p:sldId id="602" r:id="rId57"/>
    <p:sldId id="603" r:id="rId58"/>
    <p:sldId id="604" r:id="rId59"/>
    <p:sldId id="606" r:id="rId60"/>
    <p:sldId id="610" r:id="rId61"/>
    <p:sldId id="611" r:id="rId62"/>
    <p:sldId id="612" r:id="rId63"/>
    <p:sldId id="613" r:id="rId64"/>
    <p:sldId id="632" r:id="rId65"/>
    <p:sldId id="634" r:id="rId66"/>
    <p:sldId id="673" r:id="rId67"/>
    <p:sldId id="635" r:id="rId68"/>
    <p:sldId id="636" r:id="rId69"/>
    <p:sldId id="630" r:id="rId70"/>
    <p:sldId id="637" r:id="rId71"/>
    <p:sldId id="638" r:id="rId72"/>
    <p:sldId id="609" r:id="rId73"/>
    <p:sldId id="607" r:id="rId74"/>
    <p:sldId id="640" r:id="rId75"/>
    <p:sldId id="641" r:id="rId76"/>
    <p:sldId id="614" r:id="rId77"/>
    <p:sldId id="615" r:id="rId78"/>
    <p:sldId id="616" r:id="rId79"/>
    <p:sldId id="617" r:id="rId80"/>
    <p:sldId id="619" r:id="rId81"/>
    <p:sldId id="642" r:id="rId82"/>
    <p:sldId id="644" r:id="rId83"/>
    <p:sldId id="643" r:id="rId84"/>
    <p:sldId id="567" r:id="rId85"/>
    <p:sldId id="645" r:id="rId86"/>
    <p:sldId id="646" r:id="rId87"/>
    <p:sldId id="653" r:id="rId88"/>
    <p:sldId id="683" r:id="rId89"/>
    <p:sldId id="684" r:id="rId90"/>
    <p:sldId id="685" r:id="rId91"/>
    <p:sldId id="686" r:id="rId92"/>
    <p:sldId id="687" r:id="rId93"/>
    <p:sldId id="648" r:id="rId94"/>
    <p:sldId id="654" r:id="rId95"/>
    <p:sldId id="655" r:id="rId96"/>
    <p:sldId id="656" r:id="rId97"/>
    <p:sldId id="660" r:id="rId98"/>
    <p:sldId id="661" r:id="rId99"/>
    <p:sldId id="550" r:id="rId100"/>
    <p:sldId id="688" r:id="rId101"/>
    <p:sldId id="674" r:id="rId102"/>
    <p:sldId id="675" r:id="rId103"/>
    <p:sldId id="676" r:id="rId104"/>
    <p:sldId id="677" r:id="rId105"/>
    <p:sldId id="678" r:id="rId106"/>
    <p:sldId id="679" r:id="rId107"/>
    <p:sldId id="682" r:id="rId108"/>
    <p:sldId id="530" r:id="rId109"/>
    <p:sldId id="680" r:id="rId110"/>
    <p:sldId id="536" r:id="rId111"/>
    <p:sldId id="535" r:id="rId112"/>
    <p:sldId id="538" r:id="rId113"/>
    <p:sldId id="540" r:id="rId114"/>
    <p:sldId id="541" r:id="rId115"/>
    <p:sldId id="559" r:id="rId11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74"/>
            <p14:sldId id="672"/>
            <p14:sldId id="566"/>
            <p14:sldId id="565"/>
            <p14:sldId id="499"/>
            <p14:sldId id="508"/>
            <p14:sldId id="520"/>
            <p14:sldId id="575"/>
            <p14:sldId id="557"/>
            <p14:sldId id="666"/>
            <p14:sldId id="667"/>
            <p14:sldId id="681"/>
            <p14:sldId id="668"/>
            <p14:sldId id="669"/>
            <p14:sldId id="670"/>
            <p14:sldId id="569"/>
            <p14:sldId id="671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0"/>
            <p14:sldId id="611"/>
            <p14:sldId id="612"/>
            <p14:sldId id="613"/>
            <p14:sldId id="632"/>
            <p14:sldId id="634"/>
            <p14:sldId id="673"/>
            <p14:sldId id="635"/>
            <p14:sldId id="636"/>
            <p14:sldId id="630"/>
            <p14:sldId id="637"/>
            <p14:sldId id="638"/>
            <p14:sldId id="609"/>
            <p14:sldId id="607"/>
            <p14:sldId id="640"/>
            <p14:sldId id="641"/>
            <p14:sldId id="614"/>
            <p14:sldId id="615"/>
            <p14:sldId id="616"/>
            <p14:sldId id="617"/>
            <p14:sldId id="619"/>
            <p14:sldId id="642"/>
            <p14:sldId id="644"/>
            <p14:sldId id="643"/>
            <p14:sldId id="567"/>
            <p14:sldId id="645"/>
            <p14:sldId id="646"/>
            <p14:sldId id="653"/>
            <p14:sldId id="683"/>
            <p14:sldId id="684"/>
            <p14:sldId id="685"/>
            <p14:sldId id="686"/>
            <p14:sldId id="687"/>
            <p14:sldId id="648"/>
            <p14:sldId id="654"/>
            <p14:sldId id="655"/>
            <p14:sldId id="656"/>
            <p14:sldId id="660"/>
            <p14:sldId id="661"/>
            <p14:sldId id="550"/>
            <p14:sldId id="688"/>
            <p14:sldId id="674"/>
            <p14:sldId id="675"/>
            <p14:sldId id="676"/>
            <p14:sldId id="677"/>
            <p14:sldId id="678"/>
            <p14:sldId id="679"/>
            <p14:sldId id="682"/>
            <p14:sldId id="530"/>
            <p14:sldId id="680"/>
            <p14:sldId id="536"/>
            <p14:sldId id="535"/>
            <p14:sldId id="538"/>
            <p14:sldId id="540"/>
            <p14:sldId id="541"/>
            <p14:sldId id="5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EF7D1D"/>
    <a:srgbClr val="B58900"/>
    <a:srgbClr val="9E60B8"/>
    <a:srgbClr val="CA9FC9"/>
    <a:srgbClr val="5AB88F"/>
    <a:srgbClr val="41719C"/>
    <a:srgbClr val="FB8E20"/>
    <a:srgbClr val="B04532"/>
    <a:srgbClr val="93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3"/>
    <p:restoredTop sz="90802" autoAdjust="0"/>
  </p:normalViewPr>
  <p:slideViewPr>
    <p:cSldViewPr snapToGrid="0" snapToObjects="1">
      <p:cViewPr varScale="1">
        <p:scale>
          <a:sx n="86" d="100"/>
          <a:sy n="86" d="100"/>
        </p:scale>
        <p:origin x="224" y="12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02.09.18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682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252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590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5736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30040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05999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382172" y="1861666"/>
            <a:ext cx="9905999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  <a:r>
              <a:rPr lang="de-DE" sz="13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bedcon</a:t>
            </a:r>
            <a:r>
              <a:rPr lang="de-DE" sz="1400" spc="80" dirty="0">
                <a:solidFill>
                  <a:srgbClr val="D4EBE9"/>
                </a:solidFill>
              </a:rPr>
              <a:t>| September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1060852" y="4179129"/>
            <a:ext cx="3676039" cy="40507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https://</a:t>
            </a:r>
            <a:r>
              <a:rPr lang="de-DE" b="1" dirty="0" err="1">
                <a:solidFill>
                  <a:srgbClr val="36544F"/>
                </a:solidFill>
              </a:rPr>
              <a:t>bit.ly</a:t>
            </a:r>
            <a:r>
              <a:rPr lang="de-DE" b="1" dirty="0">
                <a:solidFill>
                  <a:srgbClr val="36544F"/>
                </a:solidFill>
              </a:rPr>
              <a:t>/</a:t>
            </a:r>
            <a:r>
              <a:rPr lang="de-DE" b="1" dirty="0" err="1">
                <a:solidFill>
                  <a:srgbClr val="36544F"/>
                </a:solidFill>
              </a:rPr>
              <a:t>bedcon-graphql</a:t>
            </a:r>
            <a:endParaRPr lang="de-DE" b="1" dirty="0">
              <a:solidFill>
                <a:srgbClr val="36544F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999458" y="1534316"/>
            <a:ext cx="3077867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 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189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241097" y="2636022"/>
            <a:ext cx="7423828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Subscriptions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B0AA63-28A7-5747-85C1-D0737750B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83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329237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301577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An Events (z.B. Datenänderungen) anmelden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informiert Client sobald es neue Events gibt</a:t>
            </a:r>
          </a:p>
          <a:p>
            <a:r>
              <a:rPr lang="de-DE" b="0" dirty="0">
                <a:solidFill>
                  <a:srgbClr val="36544F"/>
                </a:solidFill>
              </a:rPr>
              <a:t>Kein Pendant in REST (?)</a:t>
            </a:r>
          </a:p>
          <a:p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D2C0EC7-B774-324D-B5BF-E211E28DE013}"/>
              </a:ext>
            </a:extLst>
          </p:cNvPr>
          <p:cNvSpPr/>
          <p:nvPr/>
        </p:nvSpPr>
        <p:spPr>
          <a:xfrm>
            <a:off x="864973" y="2661978"/>
            <a:ext cx="29779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subscription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7EDF067-8010-5E43-9978-D9C5F6C88F39}"/>
              </a:ext>
            </a:extLst>
          </p:cNvPr>
          <p:cNvSpPr/>
          <p:nvPr/>
        </p:nvSpPr>
        <p:spPr>
          <a:xfrm>
            <a:off x="4851400" y="2661977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"R9",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"B4"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"Lauren Jones"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Very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tasteful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4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F6D3B41-41DA-C746-9944-26FE024D370F}"/>
              </a:ext>
            </a:extLst>
          </p:cNvPr>
          <p:cNvCxnSpPr>
            <a:cxnSpLocks/>
          </p:cNvCxnSpPr>
          <p:nvPr/>
        </p:nvCxnSpPr>
        <p:spPr>
          <a:xfrm>
            <a:off x="3113902" y="4275438"/>
            <a:ext cx="195991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106CC241-E405-0649-A135-C329F9636B16}"/>
              </a:ext>
            </a:extLst>
          </p:cNvPr>
          <p:cNvSpPr/>
          <p:nvPr/>
        </p:nvSpPr>
        <p:spPr>
          <a:xfrm>
            <a:off x="3043536" y="3690678"/>
            <a:ext cx="13244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Bei jedem</a:t>
            </a:r>
          </a:p>
          <a:p>
            <a:r>
              <a:rPr lang="de-DE" sz="1600" dirty="0">
                <a:solidFill>
                  <a:srgbClr val="41719C"/>
                </a:solidFill>
                <a:latin typeface="Source Sans Pro" panose="020B0503030403020204" pitchFamily="34" charset="77"/>
              </a:rPr>
              <a:t>neuen Rating</a:t>
            </a:r>
          </a:p>
        </p:txBody>
      </p:sp>
    </p:spTree>
    <p:extLst>
      <p:ext uri="{BB962C8B-B14F-4D97-AF65-F5344CB8AC3E}">
        <p14:creationId xmlns:p14="http://schemas.microsoft.com/office/powerpoint/2010/main" val="13431025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CF92D9-FAB1-5C49-8EA0-E2979A7DC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BFAC0-A1B3-7645-933E-3804C5EE1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Schema Definition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Root-Type "</a:t>
            </a:r>
            <a:r>
              <a:rPr lang="de-DE" sz="23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r>
              <a:rPr lang="de-DE" b="0" dirty="0">
                <a:solidFill>
                  <a:srgbClr val="36544F"/>
                </a:solidFill>
              </a:rPr>
              <a:t>Felder und Return-Values wie bei Query und Mutation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D28D61-E402-5440-A190-054C3FC45133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8CDFB12-0BFD-FC4D-8C23-6BAE5EBD764D}"/>
              </a:ext>
            </a:extLst>
          </p:cNvPr>
          <p:cNvSpPr/>
          <p:nvPr/>
        </p:nvSpPr>
        <p:spPr>
          <a:xfrm>
            <a:off x="2686565" y="3090513"/>
            <a:ext cx="4953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</a:p>
          <a:p>
            <a:endParaRPr lang="de-DE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55252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ED0F75D-2898-CB43-956D-7CE58A3B97C7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9675406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ähnlich wie bei Query- und Mutation-Type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Rückgabewert muss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</a:t>
            </a:r>
            <a:r>
              <a:rPr lang="de-DE" sz="2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Publisher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19632" y="3012705"/>
            <a:ext cx="709586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GraphQLSubscriptionResolver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&lt;Rating&gt;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ratingPublisher.getPublisher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3C00B70-0DBF-0040-AF76-75D3DB6D5F30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8991765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Publisher implementieren (Beispiel)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Hängt von verwendeter Technologie und Architektur ab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Spring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Rating!  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EA019DC-0FFB-8E41-AA87-E1C50D4E4B8D}"/>
              </a:ext>
            </a:extLst>
          </p:cNvPr>
          <p:cNvSpPr/>
          <p:nvPr/>
        </p:nvSpPr>
        <p:spPr>
          <a:xfrm>
            <a:off x="3250205" y="2695367"/>
            <a:ext cx="8205812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Component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reactivestreams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Emitter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TransactionalEventListener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RatingCreatedEvent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this.emitter.onNext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e.getRating</a:t>
            </a: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  <a:b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b="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this.publisher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763333-C398-0940-A4CE-68FC8C1945CB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8765487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6932574" y="790849"/>
            <a:ext cx="1499493" cy="322259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8423547" y="789386"/>
            <a:ext cx="1482453" cy="322259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Eigenes Servlet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Einbinden via Spring Boot Konfiguration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A143D55-7A63-384F-93BF-50B27E87CB7F}"/>
              </a:ext>
            </a:extLst>
          </p:cNvPr>
          <p:cNvSpPr/>
          <p:nvPr/>
        </p:nvSpPr>
        <p:spPr>
          <a:xfrm>
            <a:off x="2476174" y="3197310"/>
            <a:ext cx="594737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websocket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subscriptions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575720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14321" y="2636022"/>
            <a:ext cx="867737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222772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180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67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lesen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. . .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1833763"/>
            <a:ext cx="69710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328160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4603752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254181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bedcon-graphql-example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52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17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18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Beliebige Abfragen über veröffentlichte API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Kein Widerspruch zu REST, kann als Ergänzung genutzt werden</a:t>
            </a:r>
          </a:p>
          <a:p>
            <a:pPr lvl="1"/>
            <a:r>
              <a:rPr lang="de-DE" sz="1800" dirty="0"/>
              <a:t>z.B. Login oder File Upload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5706CFE-2E86-2449-80DE-38BC6C59E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17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latin typeface="Source Sans Pro" panose="020B0503030403020204" pitchFamily="34" charset="77"/>
              </a:rPr>
              <a:t>Gründe für den Einsatz von </a:t>
            </a:r>
            <a:r>
              <a:rPr lang="de-DE" dirty="0" err="1">
                <a:latin typeface="Source Sans Pro" panose="020B0503030403020204" pitchFamily="34" charset="77"/>
              </a:rPr>
              <a:t>GraphQL</a:t>
            </a:r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Viele unterschiedliche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-Cases, die unterschiedliche Daten benötigen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Unterschiedliche Ansichten im Frontend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Unterschiedliche Clients</a:t>
            </a:r>
          </a:p>
          <a:p>
            <a:pPr lvl="1"/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Einheitliche Gesamt-Sicht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Domaine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erwünscht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Typ-sichere API erfordert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Im Gegensatz zu REST (teilweise) spezifiziert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Gateway für Frontend zu mehreren </a:t>
            </a:r>
            <a:r>
              <a:rPr lang="de-DE" b="0" dirty="0" err="1">
                <a:solidFill>
                  <a:srgbClr val="36544F"/>
                </a:solidFill>
              </a:rPr>
              <a:t>Backends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81" y="1706480"/>
            <a:ext cx="7570238" cy="48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7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83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82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Fields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Möglichkeit: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36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29850" y="5834497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(List/Array)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6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60978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18938" y="2699412"/>
            <a:ext cx="1279008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618938" y="2519848"/>
            <a:ext cx="1323840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39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55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35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Deine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DD872D71-38C9-5946-AF37-4C57F7678375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9" name="Rechteck 8">
            <a:extLst>
              <a:ext uri="{FF2B5EF4-FFF2-40B4-BE49-F238E27FC236}">
                <a16:creationId xmlns:a16="http://schemas.microsoft.com/office/drawing/2014/main" id="{28083D9A-1290-234C-8502-D9219DD88B8D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9D68D06A-5610-684B-8845-5A8F621DBDDB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1E35A39-AD47-9548-A1F5-E365AC612F56}"/>
              </a:ext>
            </a:extLst>
          </p:cNvPr>
          <p:cNvSpPr/>
          <p:nvPr/>
        </p:nvSpPr>
        <p:spPr>
          <a:xfrm>
            <a:off x="3149237" y="6407666"/>
            <a:ext cx="360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pc="100" dirty="0">
                <a:solidFill>
                  <a:srgbClr val="36544F"/>
                </a:solidFill>
              </a:rPr>
              <a:t>https://</a:t>
            </a:r>
            <a:r>
              <a:rPr lang="de-DE" spc="100" dirty="0" err="1">
                <a:solidFill>
                  <a:srgbClr val="36544F"/>
                </a:solidFill>
              </a:rPr>
              <a:t>github.com</a:t>
            </a:r>
            <a:r>
              <a:rPr lang="de-DE" spc="100" dirty="0">
                <a:solidFill>
                  <a:srgbClr val="36544F"/>
                </a:solidFill>
              </a:rPr>
              <a:t>/</a:t>
            </a:r>
            <a:r>
              <a:rPr lang="de-DE" spc="100" dirty="0" err="1">
                <a:solidFill>
                  <a:srgbClr val="36544F"/>
                </a:solidFill>
              </a:rPr>
              <a:t>graphql</a:t>
            </a:r>
            <a:r>
              <a:rPr lang="de-DE" spc="100" dirty="0">
                <a:solidFill>
                  <a:srgbClr val="36544F"/>
                </a:solidFill>
              </a:rPr>
              <a:t>-java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E20A0F-07BF-FC49-BFFD-FD2455988046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112843" y="3135546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getXyz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etc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auch erlaubt)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060766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Rating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2800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52956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Root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04975DC-353C-D243-8802-661F4D40894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9EC67C8-63EB-A14B-9370-7692DDB7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5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765D4E-D110-744B-98F2-E57F44E0B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4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3: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04FCD57-4306-EA4B-99AB-6F63196A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13" y="3036809"/>
            <a:ext cx="9107425" cy="193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D96A7A2-DA66-DF45-A78C-2C6EF9239312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6026477-E59D-0540-961C-BDB83A6FD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Field </a:t>
            </a:r>
            <a:r>
              <a:rPr lang="de-DE" dirty="0" err="1"/>
              <a:t>Resolver</a:t>
            </a:r>
            <a:r>
              <a:rPr lang="de-DE" dirty="0"/>
              <a:t> für zusätzliche 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Explizite Zugriffs-Methoden für Felder, die nicht an Klasse vorhanden sind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Gilt auch für Felder, die zwischen API und Java-Klasse abweichen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z.B. anderer Rückgabe-Wert</a:t>
            </a:r>
          </a:p>
          <a:p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BD842C0-00C0-5A40-856F-5BA04F2987CC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BAC318-23B2-2242-A2ED-72E27F25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7" y="3036809"/>
            <a:ext cx="9430432" cy="2169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0D593F6-6606-8540-A63A-2FB236E16784}"/>
              </a:ext>
            </a:extLst>
          </p:cNvPr>
          <p:cNvSpPr txBox="1"/>
          <p:nvPr/>
        </p:nvSpPr>
        <p:spPr>
          <a:xfrm>
            <a:off x="4521200" y="5415280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GraphQLResolver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F9FD752-317A-8A43-9B5C-B8FBA85050F1}"/>
              </a:ext>
            </a:extLst>
          </p:cNvPr>
          <p:cNvCxnSpPr/>
          <p:nvPr/>
        </p:nvCxnSpPr>
        <p:spPr>
          <a:xfrm flipV="1">
            <a:off x="5791200" y="3271520"/>
            <a:ext cx="304800" cy="2021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List&lt;Rating&gt; </a:t>
            </a:r>
            <a:r>
              <a:rPr lang="de-DE" sz="1400" dirty="0" err="1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C8D1B-1A72-B044-85B3-A19F1A4048BF}"/>
              </a:ext>
            </a:extLst>
          </p:cNvPr>
          <p:cNvSpPr/>
          <p:nvPr/>
        </p:nvSpPr>
        <p:spPr>
          <a:xfrm>
            <a:off x="8406507" y="499290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4E98D95-46D3-EC43-BA69-800794A71164}"/>
              </a:ext>
            </a:extLst>
          </p:cNvPr>
          <p:cNvCxnSpPr>
            <a:cxnSpLocks/>
          </p:cNvCxnSpPr>
          <p:nvPr/>
        </p:nvCxnSpPr>
        <p:spPr>
          <a:xfrm flipV="1">
            <a:off x="9032240" y="4460241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9235C33-9924-3844-B0B2-9449E55DEDF5}"/>
              </a:ext>
            </a:extLst>
          </p:cNvPr>
          <p:cNvSpPr/>
          <p:nvPr/>
        </p:nvSpPr>
        <p:spPr>
          <a:xfrm>
            <a:off x="6936810" y="4999249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Quell-Objekt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7D8F4C3-DD52-1947-8ADF-F5927391736F}"/>
              </a:ext>
            </a:extLst>
          </p:cNvPr>
          <p:cNvCxnSpPr>
            <a:cxnSpLocks/>
          </p:cNvCxnSpPr>
          <p:nvPr/>
        </p:nvCxnSpPr>
        <p:spPr>
          <a:xfrm flipV="1">
            <a:off x="7562543" y="4466589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0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==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  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178158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without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graphql.schema.DataFetchingEnvironment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last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8055533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534326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graphql.schema.</a:t>
            </a:r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.newGraphQL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28231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>
            <a:off x="2039006" y="2995027"/>
            <a:ext cx="135324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039006" y="3725216"/>
            <a:ext cx="1333125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3580797"/>
            <a:ext cx="284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Ausführungsumgebung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erzeugen</a:t>
            </a:r>
          </a:p>
        </p:txBody>
      </p:sp>
    </p:spTree>
    <p:extLst>
      <p:ext uri="{BB962C8B-B14F-4D97-AF65-F5344CB8AC3E}">
        <p14:creationId xmlns:p14="http://schemas.microsoft.com/office/powerpoint/2010/main" val="7265672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.newExecutionInput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("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author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1523288" y="445658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4312162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definieren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(hier könnten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zB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auch Argumente angegeben werden)</a:t>
            </a:r>
          </a:p>
        </p:txBody>
      </p:sp>
    </p:spTree>
    <p:extLst>
      <p:ext uri="{BB962C8B-B14F-4D97-AF65-F5344CB8AC3E}">
        <p14:creationId xmlns:p14="http://schemas.microsoft.com/office/powerpoint/2010/main" val="6995417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("{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 }")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 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graphQL.execute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Object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executionResult.getData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57587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1523289" y="5916573"/>
            <a:ext cx="2045411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400300" y="6436106"/>
            <a:ext cx="1168400" cy="16789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6291687"/>
            <a:ext cx="240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auslesen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(oder Fehler)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 verschachtelte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Map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Vergleichbar mit REST-Controller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für komplette API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815456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mehrere </a:t>
            </a:r>
            <a:r>
              <a:rPr lang="de-DE" dirty="0" err="1"/>
              <a:t>Domainen</a:t>
            </a:r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6EB279-E036-4249-AB49-7DF2584FB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95" y="2001521"/>
            <a:ext cx="6160599" cy="40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6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auf mehrere Dateien verteilen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Neue Typen und </a:t>
            </a:r>
            <a:r>
              <a:rPr lang="de-DE" sz="2000" b="0" dirty="0" err="1">
                <a:solidFill>
                  <a:srgbClr val="36544F"/>
                </a:solidFill>
              </a:rPr>
              <a:t>Queries</a:t>
            </a:r>
            <a:r>
              <a:rPr lang="de-DE" sz="2000" b="0" dirty="0">
                <a:solidFill>
                  <a:srgbClr val="36544F"/>
                </a:solidFill>
              </a:rPr>
              <a:t> können definiert werden</a:t>
            </a:r>
          </a:p>
          <a:p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25B9BB-672C-2649-8BEE-58E05EB7033C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879FCE-C49B-2F41-9B80-82C8023DAE51}"/>
              </a:ext>
            </a:extLst>
          </p:cNvPr>
          <p:cNvSpPr/>
          <p:nvPr/>
        </p:nvSpPr>
        <p:spPr>
          <a:xfrm>
            <a:off x="1395392" y="287527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-Type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90F9385-CE44-8C45-99E0-2FDEACA71CA1}"/>
              </a:ext>
            </a:extLst>
          </p:cNvPr>
          <p:cNvCxnSpPr>
            <a:cxnSpLocks/>
          </p:cNvCxnSpPr>
          <p:nvPr/>
        </p:nvCxnSpPr>
        <p:spPr>
          <a:xfrm>
            <a:off x="3032567" y="3018176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BD7465F3-671F-CF41-939F-7FE522D55E0B}"/>
              </a:ext>
            </a:extLst>
          </p:cNvPr>
          <p:cNvSpPr/>
          <p:nvPr/>
        </p:nvSpPr>
        <p:spPr>
          <a:xfrm>
            <a:off x="1395392" y="4782195"/>
            <a:ext cx="2181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Root-Feld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Root-Type</a:t>
            </a: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GraphQLQueryResolver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F26C12-5553-2C4B-AF5B-D97932BB5A12}"/>
              </a:ext>
            </a:extLst>
          </p:cNvPr>
          <p:cNvCxnSpPr>
            <a:cxnSpLocks/>
          </p:cNvCxnSpPr>
          <p:nvPr/>
        </p:nvCxnSpPr>
        <p:spPr>
          <a:xfrm>
            <a:off x="2962544" y="4926065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4280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Referenzen zwischen </a:t>
            </a:r>
            <a:r>
              <a:rPr lang="de-DE" dirty="0" err="1"/>
              <a:t>Domainen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E590FC-9853-4943-8C44-DCE5A096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8" y="2011870"/>
            <a:ext cx="6598637" cy="432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55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279FE6-C05B-054A-9CA7-E5DCC44D3C40}"/>
              </a:ext>
            </a:extLst>
          </p:cNvPr>
          <p:cNvSpPr/>
          <p:nvPr/>
        </p:nvSpPr>
        <p:spPr>
          <a:xfrm>
            <a:off x="1395392" y="3690114"/>
            <a:ext cx="2192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Verwenden eines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anderem Schema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F31E329-3029-2549-90D5-5195DFA2A553}"/>
              </a:ext>
            </a:extLst>
          </p:cNvPr>
          <p:cNvCxnSpPr>
            <a:cxnSpLocks/>
          </p:cNvCxnSpPr>
          <p:nvPr/>
        </p:nvCxnSpPr>
        <p:spPr>
          <a:xfrm>
            <a:off x="3460830" y="3833016"/>
            <a:ext cx="971790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 oder erweitert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Mehrere Field-</a:t>
            </a:r>
            <a:r>
              <a:rPr lang="de-DE" sz="2000" b="0" dirty="0" err="1">
                <a:solidFill>
                  <a:srgbClr val="36544F"/>
                </a:solidFill>
              </a:rPr>
              <a:t>Resolver</a:t>
            </a:r>
            <a:r>
              <a:rPr lang="de-DE" sz="2000" b="0" dirty="0">
                <a:solidFill>
                  <a:srgbClr val="36544F"/>
                </a:solidFill>
              </a:rPr>
              <a:t> für einen Type möglich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E81B17-BFB3-2846-9864-6E0702302612}"/>
              </a:ext>
            </a:extLst>
          </p:cNvPr>
          <p:cNvSpPr/>
          <p:nvPr/>
        </p:nvSpPr>
        <p:spPr>
          <a:xfrm>
            <a:off x="1395392" y="5901927"/>
            <a:ext cx="2644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bestehendem "Beer"</a:t>
            </a:r>
          </a:p>
          <a:p>
            <a:endParaRPr lang="de-DE" sz="10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GraphQLResolver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&lt;Beer&gt;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EA8E393-5F7C-2940-BA0C-A46833321A17}"/>
              </a:ext>
            </a:extLst>
          </p:cNvPr>
          <p:cNvCxnSpPr>
            <a:cxnSpLocks/>
          </p:cNvCxnSpPr>
          <p:nvPr/>
        </p:nvCxnSpPr>
        <p:spPr>
          <a:xfrm>
            <a:off x="2962544" y="6045797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28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SDLs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351047"/>
            <a:ext cx="655220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shop.graphqls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ShopQueryResolver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ShopBeerFieldResolver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310768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41528804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0432485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1502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89443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05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22759783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610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5596431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Anwendung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 und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schreiben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941159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0454904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454853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8008974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1402716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5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AA713D-3235-F64F-916D-A0D764F4086E}"/>
              </a:ext>
            </a:extLst>
          </p:cNvPr>
          <p:cNvSpPr/>
          <p:nvPr/>
        </p:nvSpPr>
        <p:spPr>
          <a:xfrm>
            <a:off x="4442169" y="4330074"/>
            <a:ext cx="35790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9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268271" y="4282633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bedcon-graphql-example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jughh-graphql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4106</Words>
  <Application>Microsoft Macintosh PowerPoint</Application>
  <PresentationFormat>A4-Papier (210 x 297 mm)</PresentationFormat>
  <Paragraphs>1197</Paragraphs>
  <Slides>115</Slides>
  <Notes>22</Notes>
  <HiddenSlides>33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115</vt:i4>
      </vt:variant>
    </vt:vector>
  </HeadingPairs>
  <TitlesOfParts>
    <vt:vector size="12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bedcon| September 2018 | @nilshartmann</vt:lpstr>
      <vt:lpstr>@nilshartmann</vt:lpstr>
      <vt:lpstr>PowerPoint-Präsentation</vt:lpstr>
      <vt:lpstr>GraphQL</vt:lpstr>
      <vt:lpstr>GraphQL</vt:lpstr>
      <vt:lpstr>GraphQL</vt:lpstr>
      <vt:lpstr>GraphQL</vt:lpstr>
      <vt:lpstr>GitHub</vt:lpstr>
      <vt:lpstr>GitLab (Alpha)</vt:lpstr>
      <vt:lpstr>Atlassian</vt:lpstr>
      <vt:lpstr>Twitter</vt:lpstr>
      <vt:lpstr>New York Times</vt:lpstr>
      <vt:lpstr>Source-Code: http://bit.ly/bedcon-graphql-example</vt:lpstr>
      <vt:lpstr>http://localhost:9000</vt:lpstr>
      <vt:lpstr>Beispiel: Intellij IDEA</vt:lpstr>
      <vt:lpstr>Beispiel: VS Code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Abfragen mit GraphQL</vt:lpstr>
      <vt:lpstr>Einsatzszenarien</vt:lpstr>
      <vt:lpstr>Einsatzszenarien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Teil 2: Runtime-Umgebung (AKA: Deine Anwendung)</vt:lpstr>
      <vt:lpstr>graphql-java Projekt Familie</vt:lpstr>
      <vt:lpstr>graphql-java Projekt Familie</vt:lpstr>
      <vt:lpstr>graphql-java Projekt Familie</vt:lpstr>
      <vt:lpstr>graphql-java Projekt Familie</vt:lpstr>
      <vt:lpstr>Schema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Resolver</vt:lpstr>
      <vt:lpstr>Resolving zur Laufzeit</vt:lpstr>
      <vt:lpstr>Resolving zur Laufzeit</vt:lpstr>
      <vt:lpstr>Resolving zur Laufzeit</vt:lpstr>
      <vt:lpstr>Resolving zur Laufzeit</vt:lpstr>
      <vt:lpstr>Resolving zur Laufzeit</vt:lpstr>
      <vt:lpstr>Field Resolver</vt:lpstr>
      <vt:lpstr>Field Resolver</vt:lpstr>
      <vt:lpstr>Field Resolver</vt:lpstr>
      <vt:lpstr>Resolver</vt:lpstr>
      <vt:lpstr>Resolver</vt:lpstr>
      <vt:lpstr>Resolver</vt:lpstr>
      <vt:lpstr>Resolver</vt:lpstr>
      <vt:lpstr>Runtime erzeugen</vt:lpstr>
      <vt:lpstr>Query ausführen</vt:lpstr>
      <vt:lpstr>Query ausführen</vt:lpstr>
      <vt:lpstr>Query ausführen</vt:lpstr>
      <vt:lpstr>Query ausführen</vt:lpstr>
      <vt:lpstr>Modularisierung</vt:lpstr>
      <vt:lpstr>Schema modularisieren</vt:lpstr>
      <vt:lpstr>Modularisierung</vt:lpstr>
      <vt:lpstr>Schema modularisieren</vt:lpstr>
      <vt:lpstr>Schema modularisieren</vt:lpstr>
      <vt:lpstr>Schema modularisieren</vt:lpstr>
      <vt:lpstr>Zusammenfassung</vt:lpstr>
      <vt:lpstr>Zusammenfassung</vt:lpstr>
      <vt:lpstr>Zusammenfassung</vt:lpstr>
      <vt:lpstr>Zusammenfassung</vt:lpstr>
      <vt:lpstr>Zusammenfassung</vt:lpstr>
      <vt:lpstr>Zusammenfassung</vt:lpstr>
      <vt:lpstr>Spring Boot Starter</vt:lpstr>
      <vt:lpstr>Spring Boot Starter</vt:lpstr>
      <vt:lpstr>Spring Boot Starter</vt:lpstr>
      <vt:lpstr>Spring Boot Starter</vt:lpstr>
      <vt:lpstr>Spring Boot Starter</vt:lpstr>
      <vt:lpstr>Spring Boot Starter</vt:lpstr>
      <vt:lpstr>HTTPS://NILSHARTMANN.NET | @nilshartmann</vt:lpstr>
      <vt:lpstr>PowerPoint-Präsentation</vt:lpstr>
      <vt:lpstr>Subscriptions</vt:lpstr>
      <vt:lpstr>Subscriptions</vt:lpstr>
      <vt:lpstr>Subscriptions</vt:lpstr>
      <vt:lpstr>Subscriptions</vt:lpstr>
      <vt:lpstr>Subscriptions</vt:lpstr>
      <vt:lpstr>Subscriptions</vt:lpstr>
      <vt:lpstr>Subscriptions</vt:lpstr>
      <vt:lpstr>mit Apollo und React</vt:lpstr>
      <vt:lpstr>PowerPoint-Präsentation</vt:lpstr>
      <vt:lpstr>Queries</vt:lpstr>
      <vt:lpstr>Queries</vt:lpstr>
      <vt:lpstr>Queries</vt:lpstr>
      <vt:lpstr>Queries</vt:lpstr>
      <vt:lpstr>Typ-sichere Verwendung</vt:lpstr>
      <vt:lpstr>Beispiel: Typ-Sichere Queries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648</cp:revision>
  <cp:lastPrinted>2018-05-30T19:37:50Z</cp:lastPrinted>
  <dcterms:created xsi:type="dcterms:W3CDTF">2016-03-28T15:59:53Z</dcterms:created>
  <dcterms:modified xsi:type="dcterms:W3CDTF">2018-09-02T08:44:42Z</dcterms:modified>
</cp:coreProperties>
</file>